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4391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149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8800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5546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5207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507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7109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910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4613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488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6727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5745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800" b="1" dirty="0" err="1" smtClean="0">
                <a:latin typeface="Batang" pitchFamily="18" charset="-127"/>
                <a:ea typeface="Batang" pitchFamily="18" charset="-127"/>
              </a:rPr>
              <a:t>Наративний</a:t>
            </a:r>
            <a:r>
              <a:rPr lang="uk-UA" sz="4800" b="1" dirty="0" smtClean="0">
                <a:latin typeface="Batang" pitchFamily="18" charset="-127"/>
                <a:ea typeface="Batang" pitchFamily="18" charset="-127"/>
              </a:rPr>
              <a:t> дискурс української літератури</a:t>
            </a:r>
            <a:endParaRPr lang="ru-RU" sz="48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err="1" smtClean="0"/>
              <a:t>Наративні</a:t>
            </a:r>
            <a:r>
              <a:rPr lang="uk-UA" b="1" dirty="0" smtClean="0"/>
              <a:t> структури в українській авангардній прозі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 smtClean="0"/>
              <a:t>Авторська </a:t>
            </a:r>
            <a:r>
              <a:rPr lang="uk-UA" dirty="0" err="1" smtClean="0"/>
              <a:t>наративна</a:t>
            </a:r>
            <a:r>
              <a:rPr lang="uk-UA" dirty="0" smtClean="0"/>
              <a:t> структура в українській авангардній прозі 20-х рр. ХХ ст</a:t>
            </a:r>
            <a:r>
              <a:rPr lang="uk-UA" dirty="0" smtClean="0"/>
              <a:t>.</a:t>
            </a:r>
          </a:p>
          <a:p>
            <a:r>
              <a:rPr lang="uk-UA" dirty="0" smtClean="0"/>
              <a:t> </a:t>
            </a:r>
            <a:r>
              <a:rPr lang="uk-UA" dirty="0" smtClean="0"/>
              <a:t>Психологізм роману </a:t>
            </a:r>
            <a:r>
              <a:rPr lang="uk-UA" dirty="0" err="1" smtClean="0"/>
              <a:t>Гео</a:t>
            </a:r>
            <a:r>
              <a:rPr lang="uk-UA" dirty="0" smtClean="0"/>
              <a:t> </a:t>
            </a:r>
            <a:r>
              <a:rPr lang="uk-UA" dirty="0" err="1" smtClean="0"/>
              <a:t>Шкурупія</a:t>
            </a:r>
            <a:r>
              <a:rPr lang="uk-UA" dirty="0" smtClean="0"/>
              <a:t> «Двері в день». </a:t>
            </a:r>
            <a:endParaRPr lang="uk-UA" dirty="0" smtClean="0"/>
          </a:p>
          <a:p>
            <a:r>
              <a:rPr lang="uk-UA" dirty="0" err="1" smtClean="0"/>
              <a:t>Метанаратив</a:t>
            </a:r>
            <a:r>
              <a:rPr lang="uk-UA" dirty="0" smtClean="0"/>
              <a:t> </a:t>
            </a:r>
            <a:r>
              <a:rPr lang="uk-UA" dirty="0" smtClean="0"/>
              <a:t>роману Дмитра Бузька «</a:t>
            </a:r>
            <a:r>
              <a:rPr lang="uk-UA" dirty="0" err="1" smtClean="0"/>
              <a:t>Голяндія</a:t>
            </a:r>
            <a:r>
              <a:rPr lang="uk-UA" dirty="0" smtClean="0"/>
              <a:t>». </a:t>
            </a:r>
            <a:endParaRPr lang="uk-UA" dirty="0" smtClean="0"/>
          </a:p>
          <a:p>
            <a:r>
              <a:rPr lang="uk-UA" dirty="0" err="1" smtClean="0"/>
              <a:t>Наративний</a:t>
            </a:r>
            <a:r>
              <a:rPr lang="uk-UA" dirty="0" smtClean="0"/>
              <a:t> </a:t>
            </a:r>
            <a:r>
              <a:rPr lang="uk-UA" dirty="0" smtClean="0"/>
              <a:t>код роману Майка </a:t>
            </a:r>
            <a:r>
              <a:rPr lang="uk-UA" dirty="0" err="1" smtClean="0"/>
              <a:t>Йогансена</a:t>
            </a:r>
            <a:r>
              <a:rPr lang="uk-UA" dirty="0" smtClean="0"/>
              <a:t> «Подорож ученого доктора </a:t>
            </a:r>
            <a:r>
              <a:rPr lang="uk-UA" dirty="0" err="1" smtClean="0"/>
              <a:t>Ленардо</a:t>
            </a:r>
            <a:r>
              <a:rPr lang="uk-UA" dirty="0" smtClean="0"/>
              <a:t>…». </a:t>
            </a:r>
            <a:endParaRPr lang="uk-UA" dirty="0" smtClean="0"/>
          </a:p>
          <a:p>
            <a:r>
              <a:rPr lang="uk-UA" dirty="0" smtClean="0"/>
              <a:t>«</a:t>
            </a:r>
            <a:r>
              <a:rPr lang="uk-UA" dirty="0" smtClean="0"/>
              <a:t>Монтажний текст» роману </a:t>
            </a:r>
            <a:r>
              <a:rPr lang="uk-UA" dirty="0" err="1" smtClean="0"/>
              <a:t>Гео</a:t>
            </a:r>
            <a:r>
              <a:rPr lang="uk-UA" dirty="0" smtClean="0"/>
              <a:t> Коляди «Арсенал сил». </a:t>
            </a:r>
            <a:endParaRPr lang="uk-UA" dirty="0" smtClean="0"/>
          </a:p>
          <a:p>
            <a:r>
              <a:rPr lang="uk-UA" dirty="0" smtClean="0"/>
              <a:t>Децентрація </a:t>
            </a:r>
            <a:r>
              <a:rPr lang="uk-UA" dirty="0" err="1" smtClean="0"/>
              <a:t>наративності</a:t>
            </a:r>
            <a:r>
              <a:rPr lang="uk-UA" dirty="0" smtClean="0"/>
              <a:t> у романі Юліана Шпола «Золоті лисенята».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 smtClean="0"/>
              <a:t>Авторські інтенції та </a:t>
            </a:r>
            <a:r>
              <a:rPr lang="uk-UA" sz="3600" b="1" dirty="0" err="1" smtClean="0"/>
              <a:t>наративні</a:t>
            </a:r>
            <a:r>
              <a:rPr lang="uk-UA" sz="3600" b="1" dirty="0" smtClean="0"/>
              <a:t> стратегії прози В. Винниченка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err="1" smtClean="0"/>
              <a:t>Наративні</a:t>
            </a:r>
            <a:r>
              <a:rPr lang="uk-UA" dirty="0" smtClean="0"/>
              <a:t> стратегії малої прози В. Винниченка («Суд», «</a:t>
            </a:r>
            <a:r>
              <a:rPr lang="uk-UA" dirty="0" err="1" smtClean="0"/>
              <a:t>Салдатики</a:t>
            </a:r>
            <a:r>
              <a:rPr lang="uk-UA" dirty="0" smtClean="0"/>
              <a:t>», «Роботи!», «Темна сила», «Раб краси», «Малорос-європеєць». </a:t>
            </a:r>
            <a:endParaRPr lang="uk-UA" dirty="0" smtClean="0"/>
          </a:p>
          <a:p>
            <a:r>
              <a:rPr lang="uk-UA" dirty="0" smtClean="0"/>
              <a:t>Експліцитний </a:t>
            </a:r>
            <a:r>
              <a:rPr lang="uk-UA" dirty="0" err="1" smtClean="0"/>
              <a:t>наратор</a:t>
            </a:r>
            <a:r>
              <a:rPr lang="uk-UA" dirty="0" smtClean="0"/>
              <a:t> повісті В. Винниченка «Краса і сила». </a:t>
            </a:r>
            <a:endParaRPr lang="uk-UA" dirty="0" smtClean="0"/>
          </a:p>
          <a:p>
            <a:r>
              <a:rPr lang="uk-UA" dirty="0" smtClean="0"/>
              <a:t>Суб’єкт </a:t>
            </a:r>
            <a:r>
              <a:rPr lang="uk-UA" dirty="0" err="1" smtClean="0"/>
              <a:t>наративу</a:t>
            </a:r>
            <a:r>
              <a:rPr lang="uk-UA" dirty="0" smtClean="0"/>
              <a:t> в проблемно-психологічній прозі В. Винниченка («Дим», «Момент», «Зіна», «Студент»). </a:t>
            </a:r>
            <a:endParaRPr lang="uk-UA" dirty="0" smtClean="0"/>
          </a:p>
          <a:p>
            <a:r>
              <a:rPr lang="uk-UA" dirty="0" err="1" smtClean="0"/>
              <a:t>Автодієгетичний</a:t>
            </a:r>
            <a:r>
              <a:rPr lang="uk-UA" dirty="0" smtClean="0"/>
              <a:t> </a:t>
            </a:r>
            <a:r>
              <a:rPr lang="uk-UA" dirty="0" err="1" smtClean="0"/>
              <a:t>наратив</a:t>
            </a:r>
            <a:r>
              <a:rPr lang="uk-UA" dirty="0" smtClean="0"/>
              <a:t> роману «Записки Кирпатого Мефістофеля». </a:t>
            </a:r>
            <a:endParaRPr lang="uk-UA" dirty="0" smtClean="0"/>
          </a:p>
          <a:p>
            <a:r>
              <a:rPr lang="uk-UA" dirty="0" smtClean="0"/>
              <a:t>Особливості </a:t>
            </a:r>
            <a:r>
              <a:rPr lang="uk-UA" dirty="0" smtClean="0"/>
              <a:t>оформлення </a:t>
            </a:r>
            <a:r>
              <a:rPr lang="uk-UA" dirty="0" err="1" smtClean="0"/>
              <a:t>наративу</a:t>
            </a:r>
            <a:r>
              <a:rPr lang="uk-UA" dirty="0" smtClean="0"/>
              <a:t> в романі «Сонячна машина».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err="1" smtClean="0"/>
              <a:t>Наративна</a:t>
            </a:r>
            <a:r>
              <a:rPr lang="uk-UA" b="1" dirty="0" smtClean="0"/>
              <a:t> парадигма прози М. Хвильового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Особливості </a:t>
            </a:r>
            <a:r>
              <a:rPr lang="uk-UA" dirty="0" err="1" smtClean="0"/>
              <a:t>нарації</a:t>
            </a:r>
            <a:r>
              <a:rPr lang="uk-UA" dirty="0" smtClean="0"/>
              <a:t> в повістях М. Хвильового «Ревізор» та «</a:t>
            </a:r>
            <a:r>
              <a:rPr lang="uk-UA" dirty="0" err="1" smtClean="0"/>
              <a:t>Санаторійна</a:t>
            </a:r>
            <a:r>
              <a:rPr lang="uk-UA" dirty="0" smtClean="0"/>
              <a:t> зона». </a:t>
            </a:r>
            <a:endParaRPr lang="uk-UA" dirty="0" smtClean="0"/>
          </a:p>
          <a:p>
            <a:r>
              <a:rPr lang="uk-UA" dirty="0" err="1" smtClean="0"/>
              <a:t>Наративні</a:t>
            </a:r>
            <a:r>
              <a:rPr lang="uk-UA" dirty="0" smtClean="0"/>
              <a:t> </a:t>
            </a:r>
            <a:r>
              <a:rPr lang="uk-UA" dirty="0" smtClean="0"/>
              <a:t>моделі малої прози М. Хвильового («</a:t>
            </a:r>
            <a:r>
              <a:rPr lang="uk-UA" dirty="0" err="1" smtClean="0"/>
              <a:t>Лілюлі</a:t>
            </a:r>
            <a:r>
              <a:rPr lang="uk-UA" dirty="0" smtClean="0"/>
              <a:t>», «Редактор Карк», «З лабораторії», «Я (Романтика)», «Сентиментальна історія».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4000" b="1" dirty="0" err="1" smtClean="0"/>
              <a:t>Наративний</a:t>
            </a:r>
            <a:r>
              <a:rPr lang="uk-UA" sz="4000" b="1" dirty="0" smtClean="0"/>
              <a:t> дискурс мистецького українського рух</a:t>
            </a:r>
            <a:r>
              <a:rPr lang="uk-UA" b="1" dirty="0" smtClean="0"/>
              <a:t>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Наративні</a:t>
            </a:r>
            <a:r>
              <a:rPr lang="uk-UA" dirty="0" smtClean="0"/>
              <a:t> типи</a:t>
            </a:r>
            <a:r>
              <a:rPr lang="uk-UA" b="1" dirty="0" smtClean="0"/>
              <a:t> у </a:t>
            </a:r>
            <a:r>
              <a:rPr lang="uk-UA" dirty="0" smtClean="0"/>
              <a:t>прозі Ю. Косача («Еней та життя інших», «Остання атака», «</a:t>
            </a:r>
            <a:r>
              <a:rPr lang="uk-UA" dirty="0" err="1" smtClean="0"/>
              <a:t>Дада</a:t>
            </a:r>
            <a:r>
              <a:rPr lang="uk-UA" dirty="0" smtClean="0"/>
              <a:t> пізнає життя». </a:t>
            </a:r>
            <a:endParaRPr lang="uk-UA" dirty="0" smtClean="0"/>
          </a:p>
          <a:p>
            <a:r>
              <a:rPr lang="uk-UA" dirty="0" err="1" smtClean="0"/>
              <a:t>Наративні</a:t>
            </a:r>
            <a:r>
              <a:rPr lang="uk-UA" dirty="0" smtClean="0"/>
              <a:t> </a:t>
            </a:r>
            <a:r>
              <a:rPr lang="uk-UA" dirty="0" smtClean="0"/>
              <a:t>моделі у прозі І. Костецького («</a:t>
            </a:r>
            <a:r>
              <a:rPr lang="uk-UA" dirty="0" err="1" smtClean="0"/>
              <a:t>Ґіґа</a:t>
            </a:r>
            <a:r>
              <a:rPr lang="uk-UA" dirty="0" smtClean="0"/>
              <a:t>, </a:t>
            </a:r>
            <a:r>
              <a:rPr lang="uk-UA" dirty="0" err="1" smtClean="0"/>
              <a:t>Ґуґа</a:t>
            </a:r>
            <a:r>
              <a:rPr lang="uk-UA" dirty="0" smtClean="0"/>
              <a:t>, </a:t>
            </a:r>
            <a:r>
              <a:rPr lang="uk-UA" dirty="0" err="1" smtClean="0"/>
              <a:t>Ґоґа</a:t>
            </a:r>
            <a:r>
              <a:rPr lang="uk-UA" dirty="0" smtClean="0"/>
              <a:t>», «Тобі належить цілий світ»). </a:t>
            </a:r>
            <a:endParaRPr lang="uk-UA" dirty="0" smtClean="0"/>
          </a:p>
          <a:p>
            <a:r>
              <a:rPr lang="uk-UA" dirty="0" smtClean="0"/>
              <a:t>Дискурс </a:t>
            </a:r>
            <a:r>
              <a:rPr lang="uk-UA" dirty="0" err="1" smtClean="0"/>
              <a:t>наратора</a:t>
            </a:r>
            <a:r>
              <a:rPr lang="uk-UA" dirty="0" smtClean="0"/>
              <a:t> в прозі В. </a:t>
            </a:r>
            <a:r>
              <a:rPr lang="uk-UA" dirty="0" err="1" smtClean="0"/>
              <a:t>Домонтовича</a:t>
            </a:r>
            <a:r>
              <a:rPr lang="uk-UA" dirty="0" smtClean="0"/>
              <a:t> («Доктор </a:t>
            </a:r>
            <a:r>
              <a:rPr lang="uk-UA" dirty="0" err="1" smtClean="0"/>
              <a:t>Серафікус</a:t>
            </a:r>
            <a:r>
              <a:rPr lang="uk-UA" dirty="0" smtClean="0"/>
              <a:t>», «Дівчина з ведмедиком»).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err="1" smtClean="0"/>
              <a:t>Наративні</a:t>
            </a:r>
            <a:r>
              <a:rPr lang="uk-UA" b="1" dirty="0" smtClean="0"/>
              <a:t> структури української історичної прози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Основні риси історичного </a:t>
            </a:r>
            <a:r>
              <a:rPr lang="uk-UA" dirty="0" err="1" smtClean="0"/>
              <a:t>наративу</a:t>
            </a:r>
            <a:r>
              <a:rPr lang="uk-UA" dirty="0" smtClean="0"/>
              <a:t>. </a:t>
            </a:r>
            <a:endParaRPr lang="uk-UA" dirty="0" smtClean="0"/>
          </a:p>
          <a:p>
            <a:r>
              <a:rPr lang="uk-UA" dirty="0" smtClean="0"/>
              <a:t>Особливості </a:t>
            </a:r>
            <a:r>
              <a:rPr lang="uk-UA" dirty="0" smtClean="0"/>
              <a:t>романтичного </a:t>
            </a:r>
            <a:r>
              <a:rPr lang="uk-UA" dirty="0" err="1" smtClean="0"/>
              <a:t>наративу</a:t>
            </a:r>
            <a:r>
              <a:rPr lang="uk-UA" dirty="0" smtClean="0"/>
              <a:t> в історичних романах П. Загребельного «Я, Богдан» та «Євпраксія». </a:t>
            </a:r>
            <a:endParaRPr lang="uk-UA" dirty="0" smtClean="0"/>
          </a:p>
          <a:p>
            <a:r>
              <a:rPr lang="uk-UA" dirty="0" err="1" smtClean="0"/>
              <a:t>Наративна</a:t>
            </a:r>
            <a:r>
              <a:rPr lang="uk-UA" dirty="0" smtClean="0"/>
              <a:t> </a:t>
            </a:r>
            <a:r>
              <a:rPr lang="uk-UA" dirty="0" smtClean="0"/>
              <a:t>маска та авторські комунікативні стратегії в прозі В. Шевчука («Око прірви», «Початок жаху»). </a:t>
            </a:r>
            <a:endParaRPr lang="uk-UA" dirty="0" smtClean="0"/>
          </a:p>
          <a:p>
            <a:r>
              <a:rPr lang="uk-UA" dirty="0" err="1" smtClean="0"/>
              <a:t>Наративні</a:t>
            </a:r>
            <a:r>
              <a:rPr lang="uk-UA" dirty="0" smtClean="0"/>
              <a:t> </a:t>
            </a:r>
            <a:r>
              <a:rPr lang="uk-UA" dirty="0" smtClean="0"/>
              <a:t>структури в історичних романах Р. Іваничука «Мальви» та «Манускрипт з вулиці Руської».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err="1" smtClean="0"/>
              <a:t>Наратив</a:t>
            </a:r>
            <a:r>
              <a:rPr lang="uk-UA" b="1" dirty="0" smtClean="0"/>
              <a:t> української малої прози 80-90-х рр. ХХ ст.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err="1" smtClean="0"/>
              <a:t>Наративні</a:t>
            </a:r>
            <a:r>
              <a:rPr lang="uk-UA" dirty="0" smtClean="0"/>
              <a:t> структури малої прози О. </a:t>
            </a:r>
            <a:r>
              <a:rPr lang="uk-UA" dirty="0" err="1" smtClean="0"/>
              <a:t>Жовни</a:t>
            </a:r>
            <a:r>
              <a:rPr lang="uk-UA" dirty="0" smtClean="0"/>
              <a:t> («Майорша», «Кульгава русалка»). </a:t>
            </a:r>
            <a:endParaRPr lang="uk-UA" dirty="0" smtClean="0"/>
          </a:p>
          <a:p>
            <a:r>
              <a:rPr lang="uk-UA" dirty="0" smtClean="0"/>
              <a:t>Герої </a:t>
            </a:r>
            <a:r>
              <a:rPr lang="uk-UA" dirty="0" smtClean="0"/>
              <a:t>й персонажі в новелі В. </a:t>
            </a:r>
            <a:r>
              <a:rPr lang="uk-UA" dirty="0" err="1" smtClean="0"/>
              <a:t>Габора</a:t>
            </a:r>
            <a:r>
              <a:rPr lang="uk-UA" dirty="0" smtClean="0"/>
              <a:t> «Телеграма». </a:t>
            </a:r>
            <a:endParaRPr lang="uk-UA" dirty="0" smtClean="0"/>
          </a:p>
          <a:p>
            <a:r>
              <a:rPr lang="uk-UA" dirty="0" smtClean="0"/>
              <a:t>Особливості </a:t>
            </a:r>
            <a:r>
              <a:rPr lang="uk-UA" dirty="0" smtClean="0"/>
              <a:t>розповідних інстанцій в оповіданнях Л. Пономаренко «Навпроти, по той бік вулиці» та «Півцарства за сльозу</a:t>
            </a:r>
            <a:r>
              <a:rPr lang="uk-UA" dirty="0" smtClean="0"/>
              <a:t>».</a:t>
            </a:r>
          </a:p>
          <a:p>
            <a:r>
              <a:rPr lang="uk-UA" dirty="0" smtClean="0"/>
              <a:t>Специфіка </a:t>
            </a:r>
            <a:r>
              <a:rPr lang="uk-UA" dirty="0" err="1" smtClean="0"/>
              <a:t>нарації</a:t>
            </a:r>
            <a:r>
              <a:rPr lang="uk-UA" dirty="0" smtClean="0"/>
              <a:t> в оповіданні Ю. </a:t>
            </a:r>
            <a:r>
              <a:rPr lang="uk-UA" dirty="0" err="1" smtClean="0"/>
              <a:t>Гудзя</a:t>
            </a:r>
            <a:r>
              <a:rPr lang="uk-UA" dirty="0" smtClean="0"/>
              <a:t> «</a:t>
            </a:r>
            <a:r>
              <a:rPr lang="uk-UA" dirty="0" err="1" smtClean="0"/>
              <a:t>Йоля</a:t>
            </a:r>
            <a:r>
              <a:rPr lang="uk-UA" dirty="0" smtClean="0"/>
              <a:t>». </a:t>
            </a:r>
            <a:endParaRPr lang="uk-UA" dirty="0" smtClean="0"/>
          </a:p>
          <a:p>
            <a:r>
              <a:rPr lang="uk-UA" dirty="0" err="1" smtClean="0"/>
              <a:t>Наративний</a:t>
            </a:r>
            <a:r>
              <a:rPr lang="uk-UA" dirty="0" smtClean="0"/>
              <a:t> </a:t>
            </a:r>
            <a:r>
              <a:rPr lang="uk-UA" dirty="0" smtClean="0"/>
              <a:t>тип в оповіданні А. Тютюнник «Глибокий колодязь». </a:t>
            </a:r>
            <a:endParaRPr lang="uk-UA" dirty="0" smtClean="0"/>
          </a:p>
          <a:p>
            <a:r>
              <a:rPr lang="uk-UA" dirty="0" err="1" smtClean="0"/>
              <a:t>Наратор</a:t>
            </a:r>
            <a:r>
              <a:rPr lang="uk-UA" dirty="0" smtClean="0"/>
              <a:t> </a:t>
            </a:r>
            <a:r>
              <a:rPr lang="uk-UA" dirty="0" smtClean="0"/>
              <a:t>в оповіданні О. </a:t>
            </a:r>
            <a:r>
              <a:rPr lang="uk-UA" dirty="0" err="1" smtClean="0"/>
              <a:t>Лишеги</a:t>
            </a:r>
            <a:r>
              <a:rPr lang="uk-UA" dirty="0" smtClean="0"/>
              <a:t> </a:t>
            </a:r>
            <a:r>
              <a:rPr lang="uk-UA" dirty="0" smtClean="0"/>
              <a:t>«Людина у просторі». </a:t>
            </a:r>
            <a:endParaRPr lang="uk-UA" dirty="0" smtClean="0"/>
          </a:p>
          <a:p>
            <a:r>
              <a:rPr lang="uk-UA" dirty="0" smtClean="0"/>
              <a:t>Феномен </a:t>
            </a:r>
            <a:r>
              <a:rPr lang="uk-UA" dirty="0" smtClean="0"/>
              <a:t>знака в структурі оповідання В. </a:t>
            </a:r>
            <a:r>
              <a:rPr lang="uk-UA" dirty="0" err="1" smtClean="0"/>
              <a:t>Медведя</a:t>
            </a:r>
            <a:r>
              <a:rPr lang="uk-UA" dirty="0" smtClean="0"/>
              <a:t> «Реставрація церков».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200" b="1" dirty="0" err="1" smtClean="0"/>
              <a:t>Наративний</a:t>
            </a:r>
            <a:r>
              <a:rPr lang="uk-UA" sz="3200" b="1" dirty="0" smtClean="0"/>
              <a:t> дискурс української «жіночої» прози межі ХХ-ХХІ століть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uk-UA" dirty="0" err="1" smtClean="0"/>
              <a:t>Наративні</a:t>
            </a:r>
            <a:r>
              <a:rPr lang="uk-UA" dirty="0" smtClean="0"/>
              <a:t> стратегії роману О. Забужко «Польові дослідження з українського сексу». </a:t>
            </a:r>
            <a:endParaRPr lang="uk-UA" dirty="0" smtClean="0"/>
          </a:p>
          <a:p>
            <a:pPr lvl="0"/>
            <a:r>
              <a:rPr lang="uk-UA" dirty="0" smtClean="0"/>
              <a:t>Особливості </a:t>
            </a:r>
            <a:r>
              <a:rPr lang="uk-UA" dirty="0" err="1" smtClean="0"/>
              <a:t>нарації</a:t>
            </a:r>
            <a:r>
              <a:rPr lang="uk-UA" dirty="0" smtClean="0"/>
              <a:t> в романі С. </a:t>
            </a:r>
            <a:r>
              <a:rPr lang="uk-UA" dirty="0" err="1" smtClean="0"/>
              <a:t>Майданської</a:t>
            </a:r>
            <a:r>
              <a:rPr lang="uk-UA" dirty="0" smtClean="0"/>
              <a:t> </a:t>
            </a:r>
            <a:r>
              <a:rPr lang="uk-UA" dirty="0" smtClean="0"/>
              <a:t>«Діти </a:t>
            </a:r>
            <a:r>
              <a:rPr lang="uk-UA" dirty="0" err="1" smtClean="0"/>
              <a:t>ніоби</a:t>
            </a:r>
            <a:r>
              <a:rPr lang="uk-UA" dirty="0" smtClean="0"/>
              <a:t>». </a:t>
            </a:r>
            <a:endParaRPr lang="uk-UA" dirty="0" smtClean="0"/>
          </a:p>
          <a:p>
            <a:pPr lvl="0"/>
            <a:r>
              <a:rPr lang="uk-UA" dirty="0" err="1" smtClean="0"/>
              <a:t>Наратив</a:t>
            </a:r>
            <a:r>
              <a:rPr lang="uk-UA" dirty="0" smtClean="0"/>
              <a:t> </a:t>
            </a:r>
            <a:r>
              <a:rPr lang="uk-UA" dirty="0" smtClean="0"/>
              <a:t>роману Т. </a:t>
            </a:r>
            <a:r>
              <a:rPr lang="uk-UA" dirty="0" err="1" smtClean="0"/>
              <a:t>Зарівної</a:t>
            </a:r>
            <a:r>
              <a:rPr lang="uk-UA" dirty="0" smtClean="0"/>
              <a:t> «Каміння, що росте крізь нас». </a:t>
            </a:r>
            <a:endParaRPr lang="uk-UA" dirty="0" smtClean="0"/>
          </a:p>
          <a:p>
            <a:pPr lvl="0"/>
            <a:r>
              <a:rPr lang="uk-UA" dirty="0" err="1" smtClean="0"/>
              <a:t>Наративні</a:t>
            </a:r>
            <a:r>
              <a:rPr lang="uk-UA" dirty="0" smtClean="0"/>
              <a:t> </a:t>
            </a:r>
            <a:r>
              <a:rPr lang="uk-UA" dirty="0" smtClean="0"/>
              <a:t>стратегії романів Г. </a:t>
            </a:r>
            <a:r>
              <a:rPr lang="uk-UA" dirty="0" err="1" smtClean="0"/>
              <a:t>Пагутяк</a:t>
            </a:r>
            <a:r>
              <a:rPr lang="uk-UA" dirty="0" smtClean="0"/>
              <a:t> «Смітник Господа нашого» та «Радісна пустеля». </a:t>
            </a:r>
            <a:endParaRPr lang="uk-UA" dirty="0" smtClean="0"/>
          </a:p>
          <a:p>
            <a:pPr lvl="0"/>
            <a:r>
              <a:rPr lang="uk-UA" dirty="0" err="1" smtClean="0"/>
              <a:t>Наративна</a:t>
            </a:r>
            <a:r>
              <a:rPr lang="uk-UA" dirty="0" smtClean="0"/>
              <a:t> </a:t>
            </a:r>
            <a:r>
              <a:rPr lang="uk-UA" dirty="0" smtClean="0"/>
              <a:t>модель роману Є. Кононенко «Зрада».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7886700" cy="706420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/>
              <a:t>Список рекомендованої літерату</a:t>
            </a:r>
            <a:r>
              <a:rPr lang="uk-UA" dirty="0" smtClean="0"/>
              <a:t>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000108"/>
            <a:ext cx="7886700" cy="5176855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uk-UA" dirty="0" err="1" smtClean="0"/>
              <a:t>Гундорова</a:t>
            </a:r>
            <a:r>
              <a:rPr lang="uk-UA" dirty="0" smtClean="0"/>
              <a:t> Т. </a:t>
            </a:r>
            <a:r>
              <a:rPr lang="uk-UA" dirty="0" err="1" smtClean="0"/>
              <a:t>ПроЯвлення</a:t>
            </a:r>
            <a:r>
              <a:rPr lang="uk-UA" dirty="0" smtClean="0"/>
              <a:t> слова. </a:t>
            </a:r>
            <a:r>
              <a:rPr lang="uk-UA" dirty="0" err="1" smtClean="0"/>
              <a:t>Дискурсія</a:t>
            </a:r>
            <a:r>
              <a:rPr lang="uk-UA" dirty="0" smtClean="0"/>
              <a:t> раннього українського модернізму. Постмодерна інтерпретація. Львів: Літопис, 1997. 297 с.</a:t>
            </a:r>
            <a:endParaRPr lang="ru-RU" dirty="0" smtClean="0"/>
          </a:p>
          <a:p>
            <a:pPr lvl="0"/>
            <a:r>
              <a:rPr lang="uk-UA" dirty="0" err="1" smtClean="0"/>
              <a:t>Зборовська</a:t>
            </a:r>
            <a:r>
              <a:rPr lang="uk-UA" dirty="0" smtClean="0"/>
              <a:t> Н. Психоаналіз і літературознавство. К.: </a:t>
            </a:r>
            <a:r>
              <a:rPr lang="uk-UA" dirty="0" err="1" smtClean="0"/>
              <a:t>Академвидав</a:t>
            </a:r>
            <a:r>
              <a:rPr lang="uk-UA" dirty="0" smtClean="0"/>
              <a:t>, 2003. 392 с.</a:t>
            </a:r>
            <a:endParaRPr lang="ru-RU" dirty="0" smtClean="0"/>
          </a:p>
          <a:p>
            <a:pPr lvl="0"/>
            <a:r>
              <a:rPr lang="uk-UA" dirty="0" smtClean="0"/>
              <a:t>Ігнатенко М. Читач як учасник літературного процесу. К.: НД, 1980. 172 с.</a:t>
            </a:r>
            <a:endParaRPr lang="ru-RU" dirty="0" smtClean="0"/>
          </a:p>
          <a:p>
            <a:pPr lvl="0"/>
            <a:r>
              <a:rPr lang="uk-UA" dirty="0" smtClean="0"/>
              <a:t>Історія української літератури та літературно-критичної думки першої половини ХІХ століття : підручник / за ред. О.А. Галича. Київ : Центр навчальної літератури, 2006. 392 с.</a:t>
            </a:r>
            <a:endParaRPr lang="ru-RU" dirty="0" smtClean="0"/>
          </a:p>
          <a:p>
            <a:pPr lvl="0"/>
            <a:r>
              <a:rPr lang="uk-UA" dirty="0" smtClean="0"/>
              <a:t>Історія української літератури ХІХ століття : У 2 кн. Кн. 1 : підручник / за </a:t>
            </a:r>
            <a:r>
              <a:rPr lang="uk-UA" dirty="0" err="1" smtClean="0"/>
              <a:t>заг</a:t>
            </a:r>
            <a:r>
              <a:rPr lang="uk-UA" dirty="0" smtClean="0"/>
              <a:t>. ред. акад. М.Г. Жулинського. Київ : Либідь, 2005. 656 с.</a:t>
            </a:r>
            <a:endParaRPr lang="ru-RU" dirty="0" smtClean="0"/>
          </a:p>
          <a:p>
            <a:pPr lvl="0"/>
            <a:r>
              <a:rPr lang="uk-UA" dirty="0" smtClean="0"/>
              <a:t>Історія української літератури : у 12 т. Т. 3 : Література ХІХ століття (1800-1830) / за </a:t>
            </a:r>
            <a:r>
              <a:rPr lang="uk-UA" dirty="0" err="1" smtClean="0"/>
              <a:t>заг</a:t>
            </a:r>
            <a:r>
              <a:rPr lang="uk-UA" dirty="0" smtClean="0"/>
              <a:t>. ред. В. Дончика. Київ : Наукова думка, 2016. 750 с.</a:t>
            </a:r>
            <a:endParaRPr lang="ru-RU" dirty="0" smtClean="0"/>
          </a:p>
          <a:p>
            <a:pPr lvl="0"/>
            <a:r>
              <a:rPr lang="uk-UA" dirty="0" smtClean="0"/>
              <a:t>Історія української літератури </a:t>
            </a:r>
            <a:r>
              <a:rPr lang="en-US" dirty="0" smtClean="0"/>
              <a:t>XX</a:t>
            </a:r>
            <a:r>
              <a:rPr lang="uk-UA" dirty="0" smtClean="0"/>
              <a:t> ст.: У 2 кн. Кн. 1: перша половина </a:t>
            </a:r>
            <a:r>
              <a:rPr lang="en-US" dirty="0" smtClean="0"/>
              <a:t>XX</a:t>
            </a:r>
            <a:r>
              <a:rPr lang="uk-UA" dirty="0" smtClean="0"/>
              <a:t> ст. / за ред. В.Дончика. К.: Либідь, 1998. 464 с.</a:t>
            </a:r>
            <a:endParaRPr lang="ru-RU" dirty="0" smtClean="0"/>
          </a:p>
          <a:p>
            <a:pPr lvl="0"/>
            <a:r>
              <a:rPr lang="uk-UA" dirty="0" smtClean="0"/>
              <a:t>Кодак М. </a:t>
            </a:r>
            <a:r>
              <a:rPr lang="uk-UA" dirty="0" err="1" smtClean="0"/>
              <a:t>Системогенеза</a:t>
            </a:r>
            <a:r>
              <a:rPr lang="uk-UA" dirty="0" smtClean="0"/>
              <a:t> авторської свідомості: теорія й проблеми історії літератури. </a:t>
            </a:r>
            <a:r>
              <a:rPr lang="uk-UA" i="1" dirty="0" smtClean="0"/>
              <a:t>Слово і час</a:t>
            </a:r>
            <a:r>
              <a:rPr lang="uk-UA" dirty="0" smtClean="0"/>
              <a:t>. 2001. №5. С. 8-15.</a:t>
            </a:r>
            <a:endParaRPr lang="ru-RU" dirty="0" smtClean="0"/>
          </a:p>
          <a:p>
            <a:pPr lvl="0"/>
            <a:r>
              <a:rPr lang="uk-UA" dirty="0" smtClean="0"/>
              <a:t>Павличко С. Дискурс модернізму в українській літературі. К.: Либідь, 1997. 360 с.</a:t>
            </a:r>
            <a:endParaRPr lang="ru-RU" dirty="0" smtClean="0"/>
          </a:p>
          <a:p>
            <a:pPr lvl="0"/>
            <a:r>
              <a:rPr lang="uk-UA" dirty="0" smtClean="0"/>
              <a:t>Руденко М. </a:t>
            </a:r>
            <a:r>
              <a:rPr lang="uk-UA" dirty="0" err="1" smtClean="0"/>
              <a:t>Наративна</a:t>
            </a:r>
            <a:r>
              <a:rPr lang="uk-UA" dirty="0" smtClean="0"/>
              <a:t> типологія художньої прози М. Хвильового. Дослідження. Тернопіль: ТДПУ імені В.Гнатюка, 2003. 88 с.</a:t>
            </a:r>
            <a:endParaRPr lang="ru-RU" dirty="0" smtClean="0"/>
          </a:p>
          <a:p>
            <a:pPr lvl="0"/>
            <a:r>
              <a:rPr lang="uk-UA" dirty="0" smtClean="0"/>
              <a:t>Папуша І. Між оповіддю і дискурсом: українська література в </a:t>
            </a:r>
            <a:r>
              <a:rPr lang="uk-UA" dirty="0" err="1" smtClean="0"/>
              <a:t>наративній</a:t>
            </a:r>
            <a:r>
              <a:rPr lang="uk-UA" dirty="0" smtClean="0"/>
              <a:t> перспективі. </a:t>
            </a:r>
            <a:r>
              <a:rPr lang="uk-UA" i="1" dirty="0" smtClean="0"/>
              <a:t>Наукові записки ТДПУ. Сер.: Літературознавство.</a:t>
            </a:r>
            <a:r>
              <a:rPr lang="uk-UA" dirty="0" smtClean="0"/>
              <a:t> Вип. 5. Тернопіль, 1999. С. 67-71.</a:t>
            </a:r>
            <a:endParaRPr lang="ru-RU" dirty="0" smtClean="0"/>
          </a:p>
          <a:p>
            <a:pPr lvl="0"/>
            <a:r>
              <a:rPr lang="uk-UA" dirty="0" smtClean="0"/>
              <a:t>Міщук Р. Українська оповідна проза 50-60 рр. ХІХ ст. К.: Наук. думка, 1978. 256 с.</a:t>
            </a:r>
            <a:endParaRPr lang="ru-RU" dirty="0" smtClean="0"/>
          </a:p>
          <a:p>
            <a:pPr lvl="0"/>
            <a:r>
              <a:rPr lang="uk-UA" dirty="0" smtClean="0"/>
              <a:t>Ткачук О. </a:t>
            </a:r>
            <a:r>
              <a:rPr lang="uk-UA" dirty="0" err="1" smtClean="0"/>
              <a:t>Наратологічний</a:t>
            </a:r>
            <a:r>
              <a:rPr lang="uk-UA" dirty="0" smtClean="0"/>
              <a:t> словник. Тернопіль: </a:t>
            </a:r>
            <a:r>
              <a:rPr lang="uk-UA" dirty="0" err="1" smtClean="0"/>
              <a:t>Астон</a:t>
            </a:r>
            <a:r>
              <a:rPr lang="uk-UA" dirty="0" smtClean="0"/>
              <a:t>, 2002.  17</a:t>
            </a:r>
            <a:r>
              <a:rPr lang="ru-RU" dirty="0" smtClean="0"/>
              <a:t>3</a:t>
            </a:r>
            <a:r>
              <a:rPr lang="en-US" dirty="0" smtClean="0"/>
              <a:t> </a:t>
            </a:r>
            <a:r>
              <a:rPr lang="uk-UA" dirty="0" smtClean="0"/>
              <a:t>с.</a:t>
            </a:r>
            <a:endParaRPr lang="ru-RU" dirty="0" smtClean="0"/>
          </a:p>
          <a:p>
            <a:pPr lvl="0"/>
            <a:r>
              <a:rPr lang="uk-UA" dirty="0" smtClean="0"/>
              <a:t>Денисюк І. Розвиток української малої прози ХІХ – поч. ХХ ст. К. : Вища шк., 1981. 216 с.</a:t>
            </a:r>
            <a:endParaRPr lang="ru-RU" dirty="0" smtClean="0"/>
          </a:p>
          <a:p>
            <a:pPr lvl="0"/>
            <a:r>
              <a:rPr lang="uk-UA" dirty="0" err="1" smtClean="0"/>
              <a:t>Капленко</a:t>
            </a:r>
            <a:r>
              <a:rPr lang="uk-UA" dirty="0" smtClean="0"/>
              <a:t> О. </a:t>
            </a:r>
            <a:r>
              <a:rPr lang="uk-UA" dirty="0" err="1" smtClean="0"/>
              <a:t>Наративні</a:t>
            </a:r>
            <a:r>
              <a:rPr lang="uk-UA" dirty="0" smtClean="0"/>
              <a:t> структури в українській авангардній прозі 20-х років ХХ століття : автореф. дис. … канд. філол. наук : спец. 10.01.01 «Українська література». К., 2005. 20 с.</a:t>
            </a:r>
            <a:endParaRPr lang="ru-RU" dirty="0" smtClean="0"/>
          </a:p>
          <a:p>
            <a:pPr lvl="0"/>
            <a:r>
              <a:rPr lang="uk-UA" dirty="0" err="1" smtClean="0"/>
              <a:t>Моклиця</a:t>
            </a:r>
            <a:r>
              <a:rPr lang="uk-UA" dirty="0" smtClean="0"/>
              <a:t> М. Основи літературознавства : </a:t>
            </a:r>
            <a:r>
              <a:rPr lang="uk-UA" dirty="0" err="1" smtClean="0"/>
              <a:t>посіб</a:t>
            </a:r>
            <a:r>
              <a:rPr lang="uk-UA" dirty="0" smtClean="0"/>
              <a:t>. для </a:t>
            </a:r>
            <a:r>
              <a:rPr lang="uk-UA" dirty="0" err="1" smtClean="0"/>
              <a:t>студ</a:t>
            </a:r>
            <a:r>
              <a:rPr lang="uk-UA" dirty="0" smtClean="0"/>
              <a:t>. філол. </a:t>
            </a:r>
            <a:r>
              <a:rPr lang="uk-UA" dirty="0" err="1" smtClean="0"/>
              <a:t>ф-тів</a:t>
            </a:r>
            <a:r>
              <a:rPr lang="uk-UA" dirty="0" smtClean="0"/>
              <a:t>. Тернопіль : </a:t>
            </a:r>
            <a:r>
              <a:rPr lang="uk-UA" dirty="0" err="1" smtClean="0"/>
              <a:t>Підруч</a:t>
            </a:r>
            <a:r>
              <a:rPr lang="uk-UA" dirty="0" smtClean="0"/>
              <a:t>. і </a:t>
            </a:r>
            <a:r>
              <a:rPr lang="uk-UA" dirty="0" err="1" smtClean="0"/>
              <a:t>посіб</a:t>
            </a:r>
            <a:r>
              <a:rPr lang="uk-UA" dirty="0" smtClean="0"/>
              <a:t>., 2002. 192 с.</a:t>
            </a:r>
            <a:endParaRPr lang="ru-RU" dirty="0" smtClean="0"/>
          </a:p>
          <a:p>
            <a:pPr lvl="0"/>
            <a:r>
              <a:rPr lang="uk-UA" dirty="0" smtClean="0"/>
              <a:t>Наєнко М. Українське літературознавство : школи, напрями, тенденції. К. : Академія, 1997. 320 с.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06420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Список рекомендованої літератури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142984"/>
            <a:ext cx="7886700" cy="5033979"/>
          </a:xfrm>
        </p:spPr>
        <p:txBody>
          <a:bodyPr>
            <a:normAutofit fontScale="32500" lnSpcReduction="20000"/>
          </a:bodyPr>
          <a:lstStyle/>
          <a:p>
            <a:pPr lvl="0"/>
            <a:r>
              <a:rPr lang="uk-UA" dirty="0" err="1" smtClean="0"/>
              <a:t>Балдинюк</a:t>
            </a:r>
            <a:r>
              <a:rPr lang="uk-UA" dirty="0" smtClean="0"/>
              <a:t> В. Історичний </a:t>
            </a:r>
            <a:r>
              <a:rPr lang="uk-UA" dirty="0" err="1" smtClean="0"/>
              <a:t>наратив</a:t>
            </a:r>
            <a:r>
              <a:rPr lang="uk-UA" dirty="0" smtClean="0"/>
              <a:t>: особливості функціонування в науковому й художньому дискурсах. </a:t>
            </a:r>
            <a:r>
              <a:rPr lang="uk-UA" i="1" dirty="0" smtClean="0"/>
              <a:t>Актуальні проблеми сучасної філології. Літературознавство. Збірник наукових праць.</a:t>
            </a:r>
            <a:r>
              <a:rPr lang="uk-UA" dirty="0" smtClean="0"/>
              <a:t> Випуск ХІ / ред. </a:t>
            </a:r>
            <a:r>
              <a:rPr lang="uk-UA" dirty="0" err="1" smtClean="0"/>
              <a:t>кол</a:t>
            </a:r>
            <a:r>
              <a:rPr lang="uk-UA" dirty="0" smtClean="0"/>
              <a:t>. Поліщук Я.О. та ін. Рівне : Перспектива, 2002. С. 98-104.</a:t>
            </a:r>
            <a:endParaRPr lang="ru-RU" dirty="0" smtClean="0"/>
          </a:p>
          <a:p>
            <a:pPr lvl="0"/>
            <a:r>
              <a:rPr lang="uk-UA" dirty="0" err="1" smtClean="0"/>
              <a:t>Капленко</a:t>
            </a:r>
            <a:r>
              <a:rPr lang="uk-UA" dirty="0" smtClean="0"/>
              <a:t> О. </a:t>
            </a:r>
            <a:r>
              <a:rPr lang="uk-UA" dirty="0" err="1" smtClean="0"/>
              <a:t>Наратив</a:t>
            </a:r>
            <a:r>
              <a:rPr lang="uk-UA" dirty="0" smtClean="0"/>
              <a:t> як модель світу: структурна побудова і проекція на художній текст.  </a:t>
            </a:r>
            <a:r>
              <a:rPr lang="uk-UA" i="1" dirty="0" smtClean="0"/>
              <a:t>Слово і Час</a:t>
            </a:r>
            <a:r>
              <a:rPr lang="uk-UA" dirty="0" smtClean="0"/>
              <a:t>. 2003. №11. С. 10-16.</a:t>
            </a:r>
            <a:endParaRPr lang="ru-RU" dirty="0" smtClean="0"/>
          </a:p>
          <a:p>
            <a:pPr lvl="0"/>
            <a:r>
              <a:rPr lang="uk-UA" dirty="0" smtClean="0"/>
              <a:t>Слово. Знак. Дискурс. Антологія світової </a:t>
            </a:r>
            <a:r>
              <a:rPr lang="uk-UA" dirty="0" err="1" smtClean="0"/>
              <a:t>літературно–критичної</a:t>
            </a:r>
            <a:r>
              <a:rPr lang="uk-UA" dirty="0" smtClean="0"/>
              <a:t> думки / за ред. М. Зубрицької. Львів: Літопис, 1996. 634 с.</a:t>
            </a:r>
            <a:endParaRPr lang="ru-RU" dirty="0" smtClean="0"/>
          </a:p>
          <a:p>
            <a:pPr lvl="0"/>
            <a:r>
              <a:rPr lang="uk-UA" dirty="0" err="1" smtClean="0"/>
              <a:t>Шмид</a:t>
            </a:r>
            <a:r>
              <a:rPr lang="uk-UA" dirty="0" smtClean="0"/>
              <a:t> В. </a:t>
            </a:r>
            <a:r>
              <a:rPr lang="uk-UA" dirty="0" err="1" smtClean="0"/>
              <a:t>Нарратология</a:t>
            </a:r>
            <a:r>
              <a:rPr lang="uk-UA" dirty="0" smtClean="0"/>
              <a:t>. М.: </a:t>
            </a:r>
            <a:r>
              <a:rPr lang="uk-UA" dirty="0" err="1" smtClean="0"/>
              <a:t>Языки</a:t>
            </a:r>
            <a:r>
              <a:rPr lang="uk-UA" dirty="0" smtClean="0"/>
              <a:t> </a:t>
            </a:r>
            <a:r>
              <a:rPr lang="uk-UA" dirty="0" err="1" smtClean="0"/>
              <a:t>славянской</a:t>
            </a:r>
            <a:r>
              <a:rPr lang="uk-UA" dirty="0" smtClean="0"/>
              <a:t> </a:t>
            </a:r>
            <a:r>
              <a:rPr lang="uk-UA" dirty="0" err="1" smtClean="0"/>
              <a:t>культуры</a:t>
            </a:r>
            <a:r>
              <a:rPr lang="uk-UA" dirty="0" smtClean="0"/>
              <a:t>, 2003. 312 с.</a:t>
            </a:r>
            <a:endParaRPr lang="ru-RU" dirty="0" smtClean="0"/>
          </a:p>
          <a:p>
            <a:pPr lvl="0"/>
            <a:r>
              <a:rPr lang="uk-UA" dirty="0" err="1" smtClean="0"/>
              <a:t>Балдинюк</a:t>
            </a:r>
            <a:r>
              <a:rPr lang="uk-UA" dirty="0" smtClean="0"/>
              <a:t> В. </a:t>
            </a:r>
            <a:r>
              <a:rPr lang="uk-UA" dirty="0" err="1" smtClean="0"/>
              <a:t>Наративні</a:t>
            </a:r>
            <a:r>
              <a:rPr lang="uk-UA" dirty="0" smtClean="0"/>
              <a:t> моделі сучасної української історичної прози (за творчістю Павла Загребельного та Валерія Шевчука) : автореф. дис. … канд. філолог. наук : спец. 10.01.06 «Теорія літератури». К., 2004. 20 с.</a:t>
            </a:r>
            <a:endParaRPr lang="ru-RU" dirty="0" smtClean="0"/>
          </a:p>
          <a:p>
            <a:pPr lvl="0"/>
            <a:r>
              <a:rPr lang="uk-UA" dirty="0" smtClean="0"/>
              <a:t>Іванишин В. Пізнання літературного твору : методичний посібник для студентів і вчителів. Дрогобич : Відродження, 2003. 80 с.</a:t>
            </a:r>
            <a:endParaRPr lang="ru-RU" dirty="0" smtClean="0"/>
          </a:p>
          <a:p>
            <a:pPr lvl="0"/>
            <a:r>
              <a:rPr lang="uk-UA" dirty="0" smtClean="0"/>
              <a:t>Чижевський Д. Історія української літератури. К. : ВЦ «Академія», 2003. 568 с.</a:t>
            </a:r>
            <a:endParaRPr lang="ru-RU" dirty="0" smtClean="0"/>
          </a:p>
          <a:p>
            <a:pPr lvl="0"/>
            <a:r>
              <a:rPr lang="uk-UA" dirty="0" smtClean="0"/>
              <a:t>Шляхова Н. Феномен автора в українському літературознавстві. </a:t>
            </a:r>
            <a:r>
              <a:rPr lang="uk-UA" dirty="0" err="1" smtClean="0"/>
              <a:t>Дивослово</a:t>
            </a:r>
            <a:r>
              <a:rPr lang="uk-UA" dirty="0" smtClean="0"/>
              <a:t>. № 1. 2003. С. 12-16.</a:t>
            </a:r>
            <a:endParaRPr lang="ru-RU" dirty="0" smtClean="0"/>
          </a:p>
          <a:p>
            <a:pPr lvl="0"/>
            <a:r>
              <a:rPr lang="uk-UA" dirty="0" err="1" smtClean="0"/>
              <a:t>Демський</a:t>
            </a:r>
            <a:r>
              <a:rPr lang="uk-UA" dirty="0" smtClean="0"/>
              <a:t> М.,  Краснова Л. Словник метамови інтерпретатора художнього тексту</a:t>
            </a:r>
            <a:r>
              <a:rPr lang="ru-RU" dirty="0" smtClean="0"/>
              <a:t>: </a:t>
            </a:r>
            <a:r>
              <a:rPr lang="ru-RU" dirty="0" err="1" smtClean="0"/>
              <a:t>навч</a:t>
            </a:r>
            <a:r>
              <a:rPr lang="ru-RU" dirty="0" smtClean="0"/>
              <a:t>. </a:t>
            </a:r>
            <a:r>
              <a:rPr lang="ru-RU" dirty="0" err="1" smtClean="0"/>
              <a:t>посібник</a:t>
            </a:r>
            <a:r>
              <a:rPr lang="ru-RU" dirty="0" smtClean="0"/>
              <a:t> для студ. </a:t>
            </a:r>
            <a:r>
              <a:rPr lang="ru-RU" dirty="0" err="1" smtClean="0"/>
              <a:t>філол</a:t>
            </a:r>
            <a:r>
              <a:rPr lang="ru-RU" dirty="0" smtClean="0"/>
              <a:t>. спец</a:t>
            </a:r>
            <a:r>
              <a:rPr lang="uk-UA" dirty="0" smtClean="0"/>
              <a:t>. К., 1994. 56 с.</a:t>
            </a:r>
            <a:endParaRPr lang="ru-RU" dirty="0" smtClean="0"/>
          </a:p>
          <a:p>
            <a:pPr lvl="0"/>
            <a:r>
              <a:rPr lang="uk-UA" dirty="0" err="1" smtClean="0"/>
              <a:t>Самототожність</a:t>
            </a:r>
            <a:r>
              <a:rPr lang="uk-UA" dirty="0" smtClean="0"/>
              <a:t> письменника. До методології сучасного літературознавства:  колективна монографія / </a:t>
            </a:r>
            <a:r>
              <a:rPr lang="uk-UA" dirty="0" err="1" smtClean="0"/>
              <a:t>відп</a:t>
            </a:r>
            <a:r>
              <a:rPr lang="uk-UA" dirty="0" smtClean="0"/>
              <a:t>. ред. Г.М. </a:t>
            </a:r>
            <a:r>
              <a:rPr lang="uk-UA" dirty="0" err="1" smtClean="0"/>
              <a:t>Сивокінь</a:t>
            </a:r>
            <a:r>
              <a:rPr lang="uk-UA" dirty="0" smtClean="0"/>
              <a:t>. К., 1999. 160 с.</a:t>
            </a:r>
            <a:endParaRPr lang="ru-RU" dirty="0" smtClean="0"/>
          </a:p>
          <a:p>
            <a:pPr lvl="0"/>
            <a:r>
              <a:rPr lang="uk-UA" dirty="0" err="1" smtClean="0"/>
              <a:t>Сірук</a:t>
            </a:r>
            <a:r>
              <a:rPr lang="uk-UA" dirty="0" smtClean="0"/>
              <a:t> В. </a:t>
            </a:r>
            <a:r>
              <a:rPr lang="uk-UA" dirty="0" err="1" smtClean="0"/>
              <a:t>Наративні</a:t>
            </a:r>
            <a:r>
              <a:rPr lang="uk-UA" dirty="0" smtClean="0"/>
              <a:t> структури в українській новелістиці 80-90-х років ХХ ст. (Типологія та </a:t>
            </a:r>
            <a:r>
              <a:rPr lang="uk-UA" dirty="0" err="1" smtClean="0"/>
              <a:t>внутрішньотекстові</a:t>
            </a:r>
            <a:r>
              <a:rPr lang="uk-UA" dirty="0" smtClean="0"/>
              <a:t> моделі): автореф. дис. </a:t>
            </a:r>
            <a:r>
              <a:rPr lang="uk-UA" dirty="0" err="1" smtClean="0"/>
              <a:t>...канд</a:t>
            </a:r>
            <a:r>
              <a:rPr lang="uk-UA" dirty="0" smtClean="0"/>
              <a:t>. філол. наук. К., 2003. 18 с.</a:t>
            </a:r>
            <a:endParaRPr lang="ru-RU" dirty="0" smtClean="0"/>
          </a:p>
          <a:p>
            <a:pPr lvl="0"/>
            <a:r>
              <a:rPr lang="uk-UA" dirty="0" smtClean="0"/>
              <a:t>Український  літературний  авангард: Компендіум і метод. вказівки до спецкурсу. Ч.1: Дискурс 1920-1930 рр. / </a:t>
            </a:r>
            <a:r>
              <a:rPr lang="uk-UA" dirty="0" err="1" smtClean="0"/>
              <a:t>авт.-упорядник</a:t>
            </a:r>
            <a:r>
              <a:rPr lang="uk-UA" dirty="0" smtClean="0"/>
              <a:t> Г. Давидова-Біла. Донецьк : Донецький національний ун-т. 2001. 32 с.</a:t>
            </a:r>
            <a:endParaRPr lang="ru-RU" dirty="0" smtClean="0"/>
          </a:p>
          <a:p>
            <a:pPr lvl="0"/>
            <a:r>
              <a:rPr lang="uk-UA" dirty="0" err="1" smtClean="0"/>
              <a:t>Зборовська</a:t>
            </a:r>
            <a:r>
              <a:rPr lang="uk-UA" dirty="0" smtClean="0"/>
              <a:t> Н. Феміністичні роздуми. На карнавалі мертвих поцілунків. Львів: Літопис, 1999. 336 с.</a:t>
            </a:r>
            <a:endParaRPr lang="ru-RU" dirty="0" smtClean="0"/>
          </a:p>
          <a:p>
            <a:pPr lvl="0"/>
            <a:r>
              <a:rPr lang="uk-UA" dirty="0" smtClean="0"/>
              <a:t>Актуальні проблеми літературознавства : зб. наук. праць / наук. ред. проф. </a:t>
            </a:r>
            <a:r>
              <a:rPr lang="uk-UA" dirty="0" err="1" smtClean="0"/>
              <a:t>Заверталюк</a:t>
            </a:r>
            <a:r>
              <a:rPr lang="uk-UA" dirty="0" smtClean="0"/>
              <a:t> Н.І. Дніпропетровськ : </a:t>
            </a:r>
            <a:r>
              <a:rPr lang="uk-UA" dirty="0" err="1" smtClean="0"/>
              <a:t>Навч</a:t>
            </a:r>
            <a:r>
              <a:rPr lang="uk-UA" dirty="0" smtClean="0"/>
              <a:t>. книга, 2001. 196 с.</a:t>
            </a:r>
            <a:endParaRPr lang="ru-RU" dirty="0" smtClean="0"/>
          </a:p>
          <a:p>
            <a:pPr lvl="0"/>
            <a:r>
              <a:rPr lang="uk-UA" dirty="0" err="1" smtClean="0"/>
              <a:t>Балдинюк</a:t>
            </a:r>
            <a:r>
              <a:rPr lang="uk-UA" dirty="0" smtClean="0"/>
              <a:t> В.</a:t>
            </a:r>
            <a:r>
              <a:rPr lang="uk-UA" b="1" dirty="0" smtClean="0"/>
              <a:t> </a:t>
            </a:r>
            <a:r>
              <a:rPr lang="uk-UA" dirty="0" err="1" smtClean="0"/>
              <a:t>Наративні</a:t>
            </a:r>
            <a:r>
              <a:rPr lang="uk-UA" dirty="0" smtClean="0"/>
              <a:t> моделі сучасної української історичної прози (за творчістю Павла Загребельного та Валерія Шевчука): автореф. дис. … канд. філол. наук : спец. 10.01.01 «Українська література». К., 2004. 20 с.</a:t>
            </a:r>
            <a:endParaRPr lang="ru-RU" dirty="0" smtClean="0"/>
          </a:p>
          <a:p>
            <a:pPr lvl="0"/>
            <a:r>
              <a:rPr lang="uk-UA" dirty="0" err="1" smtClean="0"/>
              <a:t>Наративні</a:t>
            </a:r>
            <a:r>
              <a:rPr lang="uk-UA" dirty="0" smtClean="0"/>
              <a:t> виміри літератури. </a:t>
            </a:r>
            <a:r>
              <a:rPr lang="uk-UA" i="1" dirty="0" smtClean="0"/>
              <a:t>Матеріали міжнародної конференції з </a:t>
            </a:r>
            <a:r>
              <a:rPr lang="uk-UA" i="1" dirty="0" err="1" smtClean="0"/>
              <a:t>наратології</a:t>
            </a:r>
            <a:r>
              <a:rPr lang="uk-UA" dirty="0" smtClean="0"/>
              <a:t>. </a:t>
            </a:r>
            <a:r>
              <a:rPr lang="uk-UA" i="1" dirty="0" smtClean="0"/>
              <a:t>Тернопіль, Україна, 23-24 жовтня 2003 р. / упорядник І.В.Папуша //</a:t>
            </a:r>
            <a:r>
              <a:rPr lang="uk-UA" i="1" dirty="0" err="1" smtClean="0"/>
              <a:t>Studia</a:t>
            </a:r>
            <a:r>
              <a:rPr lang="uk-UA" i="1" dirty="0" smtClean="0"/>
              <a:t> </a:t>
            </a:r>
            <a:r>
              <a:rPr lang="uk-UA" i="1" dirty="0" err="1" smtClean="0"/>
              <a:t>methodologica</a:t>
            </a:r>
            <a:r>
              <a:rPr lang="uk-UA" dirty="0" smtClean="0"/>
              <a:t>. Вип. 16. Тернопіль: Редакційно-видавничий відділ ТНПУ, 2005. 330 с.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99230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Змістовий модуль 1. </a:t>
            </a:r>
            <a:r>
              <a:rPr lang="uk-UA" dirty="0" err="1" smtClean="0"/>
              <a:t>Наративні</a:t>
            </a:r>
            <a:r>
              <a:rPr lang="uk-UA" dirty="0" smtClean="0"/>
              <a:t> стратегії в українській літературі ХІ-ХІХ століть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3000372"/>
            <a:ext cx="7886700" cy="3071834"/>
          </a:xfrm>
        </p:spPr>
        <p:txBody>
          <a:bodyPr/>
          <a:lstStyle/>
          <a:p>
            <a:pPr>
              <a:buNone/>
            </a:pPr>
            <a:r>
              <a:rPr lang="ru-RU" sz="4400" dirty="0" err="1" smtClean="0"/>
              <a:t>Змістовий</a:t>
            </a:r>
            <a:r>
              <a:rPr lang="ru-RU" sz="4400" dirty="0" smtClean="0"/>
              <a:t> модуль 2. </a:t>
            </a:r>
            <a:r>
              <a:rPr lang="ru-RU" sz="4400" dirty="0" err="1" smtClean="0"/>
              <a:t>Наративні</a:t>
            </a:r>
            <a:r>
              <a:rPr lang="ru-RU" sz="4400" dirty="0" smtClean="0"/>
              <a:t> </a:t>
            </a:r>
            <a:r>
              <a:rPr lang="ru-RU" sz="4400" dirty="0" err="1" smtClean="0"/>
              <a:t>моделі</a:t>
            </a:r>
            <a:r>
              <a:rPr lang="ru-RU" sz="4400" dirty="0" smtClean="0"/>
              <a:t> </a:t>
            </a:r>
            <a:r>
              <a:rPr lang="ru-RU" sz="4400" dirty="0" smtClean="0"/>
              <a:t>в </a:t>
            </a:r>
            <a:r>
              <a:rPr lang="ru-RU" sz="4400" dirty="0" err="1" smtClean="0"/>
              <a:t>українській</a:t>
            </a:r>
            <a:r>
              <a:rPr lang="ru-RU" sz="4400" dirty="0" smtClean="0"/>
              <a:t> </a:t>
            </a:r>
            <a:r>
              <a:rPr lang="ru-RU" sz="4400" dirty="0" err="1" smtClean="0"/>
              <a:t>літературі</a:t>
            </a:r>
            <a:r>
              <a:rPr lang="ru-RU" sz="4400" dirty="0" smtClean="0"/>
              <a:t> ХХ-ХХІ </a:t>
            </a:r>
            <a:r>
              <a:rPr lang="ru-RU" sz="4400" dirty="0" err="1" smtClean="0"/>
              <a:t>століть</a:t>
            </a:r>
            <a:endParaRPr lang="en-US" sz="4400" dirty="0" smtClean="0"/>
          </a:p>
          <a:p>
            <a:pPr algn="just">
              <a:buNone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3501008"/>
            <a:ext cx="3275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Наратологія</a:t>
            </a:r>
            <a:r>
              <a:rPr lang="ru-RU" dirty="0" smtClean="0"/>
              <a:t> як метод </a:t>
            </a:r>
            <a:r>
              <a:rPr lang="ru-RU" dirty="0" err="1" smtClean="0"/>
              <a:t>літературознавства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0" indent="-274320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SzPct val="95000"/>
              <a:buNone/>
              <a:defRPr/>
            </a:pPr>
            <a:r>
              <a:rPr lang="uk-UA" dirty="0" err="1" smtClean="0">
                <a:latin typeface="Times New Roman"/>
                <a:ea typeface="Calibri"/>
                <a:cs typeface="Times New Roman"/>
              </a:rPr>
              <a:t>Наратологія</a:t>
            </a:r>
            <a:r>
              <a:rPr lang="uk-UA" dirty="0" smtClean="0">
                <a:latin typeface="Times New Roman"/>
                <a:ea typeface="Calibri"/>
                <a:cs typeface="Times New Roman"/>
              </a:rPr>
              <a:t> в контексті структурно-семіотичного методу літературознавства. </a:t>
            </a:r>
          </a:p>
          <a:p>
            <a:pPr marL="274320" lvl="0" indent="-274320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SzPct val="95000"/>
              <a:buNone/>
              <a:defRPr/>
            </a:pPr>
            <a:r>
              <a:rPr lang="uk-UA" dirty="0" smtClean="0">
                <a:latin typeface="Times New Roman"/>
                <a:ea typeface="Calibri"/>
                <a:cs typeface="Times New Roman"/>
              </a:rPr>
              <a:t>Термінологічна парадигма </a:t>
            </a:r>
            <a:r>
              <a:rPr lang="uk-UA" dirty="0" err="1" smtClean="0">
                <a:latin typeface="Times New Roman"/>
                <a:ea typeface="Calibri"/>
                <a:cs typeface="Times New Roman"/>
              </a:rPr>
              <a:t>наративного</a:t>
            </a:r>
            <a:r>
              <a:rPr lang="uk-UA" dirty="0" smtClean="0">
                <a:latin typeface="Times New Roman"/>
                <a:ea typeface="Calibri"/>
                <a:cs typeface="Times New Roman"/>
              </a:rPr>
              <a:t> дискурсу. </a:t>
            </a:r>
          </a:p>
          <a:p>
            <a:pPr marL="274320" lvl="0" indent="-274320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SzPct val="95000"/>
              <a:buNone/>
              <a:defRPr/>
            </a:pPr>
            <a:r>
              <a:rPr lang="uk-UA" dirty="0" smtClean="0">
                <a:latin typeface="Times New Roman"/>
                <a:ea typeface="Calibri"/>
                <a:cs typeface="Times New Roman"/>
              </a:rPr>
              <a:t>Традиційний, структуралістський, семіотичний підходи до тексту в його </a:t>
            </a:r>
            <a:r>
              <a:rPr lang="uk-UA" dirty="0" err="1" smtClean="0">
                <a:latin typeface="Times New Roman"/>
                <a:ea typeface="Calibri"/>
                <a:cs typeface="Times New Roman"/>
              </a:rPr>
              <a:t>наративній</a:t>
            </a:r>
            <a:r>
              <a:rPr lang="uk-UA" dirty="0" smtClean="0">
                <a:latin typeface="Times New Roman"/>
                <a:ea typeface="Calibri"/>
                <a:cs typeface="Times New Roman"/>
              </a:rPr>
              <a:t> парадигмі.</a:t>
            </a:r>
          </a:p>
          <a:p>
            <a:pPr marL="274320" lvl="0" indent="-274320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SzPct val="95000"/>
              <a:buNone/>
              <a:defRPr/>
            </a:pPr>
            <a:r>
              <a:rPr lang="uk-UA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uk-UA" dirty="0" err="1" smtClean="0">
                <a:latin typeface="Times New Roman"/>
                <a:ea typeface="Calibri"/>
                <a:cs typeface="Times New Roman"/>
              </a:rPr>
              <a:t>Наративна</a:t>
            </a:r>
            <a:r>
              <a:rPr lang="uk-UA" dirty="0" smtClean="0">
                <a:latin typeface="Times New Roman"/>
                <a:ea typeface="Calibri"/>
                <a:cs typeface="Times New Roman"/>
              </a:rPr>
              <a:t> модель та її складові. </a:t>
            </a:r>
          </a:p>
          <a:p>
            <a:pPr marL="274320" lvl="0" indent="-274320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SzPct val="95000"/>
              <a:buNone/>
              <a:defRPr/>
            </a:pPr>
            <a:r>
              <a:rPr lang="uk-UA" dirty="0" smtClean="0">
                <a:latin typeface="Times New Roman"/>
                <a:ea typeface="Calibri"/>
                <a:cs typeface="Times New Roman"/>
              </a:rPr>
              <a:t>Оновлення </a:t>
            </a:r>
            <a:r>
              <a:rPr lang="uk-UA" dirty="0" err="1" smtClean="0">
                <a:latin typeface="Times New Roman"/>
                <a:ea typeface="Calibri"/>
                <a:cs typeface="Times New Roman"/>
              </a:rPr>
              <a:t>наративних</a:t>
            </a:r>
            <a:r>
              <a:rPr lang="uk-UA" dirty="0" smtClean="0">
                <a:latin typeface="Times New Roman"/>
                <a:ea typeface="Calibri"/>
                <a:cs typeface="Times New Roman"/>
              </a:rPr>
              <a:t> стратегій у </a:t>
            </a:r>
            <a:r>
              <a:rPr lang="uk-UA" dirty="0" err="1" smtClean="0">
                <a:latin typeface="Times New Roman"/>
                <a:ea typeface="Calibri"/>
                <a:cs typeface="Times New Roman"/>
              </a:rPr>
              <a:t>модерністичному</a:t>
            </a:r>
            <a:r>
              <a:rPr lang="uk-UA" dirty="0" smtClean="0">
                <a:latin typeface="Times New Roman"/>
                <a:ea typeface="Calibri"/>
                <a:cs typeface="Times New Roman"/>
              </a:rPr>
              <a:t> дискурсі.</a:t>
            </a:r>
            <a:endParaRPr lang="ru-RU" sz="1200" dirty="0" smtClean="0">
              <a:ea typeface="Calibri"/>
              <a:cs typeface="Times New Roman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777990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smtClean="0">
                <a:latin typeface="Times New Roman"/>
                <a:ea typeface="Calibri"/>
              </a:rPr>
              <a:t>Типи реалізації дискурсів </a:t>
            </a:r>
            <a:r>
              <a:rPr lang="uk-UA" sz="3600" b="1" dirty="0" err="1" smtClean="0">
                <a:latin typeface="Times New Roman"/>
                <a:ea typeface="Calibri"/>
              </a:rPr>
              <a:t>наратора</a:t>
            </a:r>
            <a:r>
              <a:rPr lang="uk-UA" sz="3600" b="1" dirty="0" smtClean="0">
                <a:latin typeface="Times New Roman"/>
                <a:ea typeface="Calibri"/>
              </a:rPr>
              <a:t> </a:t>
            </a:r>
            <a:br>
              <a:rPr lang="uk-UA" sz="3600" b="1" dirty="0" smtClean="0">
                <a:latin typeface="Times New Roman"/>
                <a:ea typeface="Calibri"/>
              </a:rPr>
            </a:br>
            <a:r>
              <a:rPr lang="uk-UA" sz="3600" b="1" dirty="0" smtClean="0">
                <a:latin typeface="Times New Roman"/>
                <a:ea typeface="Calibri"/>
              </a:rPr>
              <a:t>і персонажа в тексті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285992"/>
            <a:ext cx="8393016" cy="45720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2274838"/>
            <a:ext cx="82868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dirty="0" smtClean="0">
                <a:latin typeface="Times New Roman"/>
                <a:ea typeface="Calibri"/>
              </a:rPr>
              <a:t>Проблема </a:t>
            </a:r>
            <a:r>
              <a:rPr lang="uk-UA" dirty="0" err="1" smtClean="0">
                <a:latin typeface="Times New Roman"/>
                <a:ea typeface="Calibri"/>
              </a:rPr>
              <a:t>наратора</a:t>
            </a:r>
            <a:r>
              <a:rPr lang="uk-UA" dirty="0" smtClean="0">
                <a:latin typeface="Times New Roman"/>
                <a:ea typeface="Calibri"/>
              </a:rPr>
              <a:t> в художньому тексті. </a:t>
            </a:r>
          </a:p>
          <a:p>
            <a:pPr lvl="0"/>
            <a:r>
              <a:rPr lang="uk-UA" dirty="0" smtClean="0">
                <a:latin typeface="Times New Roman"/>
                <a:ea typeface="Calibri"/>
              </a:rPr>
              <a:t>Авторська </a:t>
            </a:r>
            <a:r>
              <a:rPr lang="uk-UA" dirty="0" err="1" smtClean="0">
                <a:latin typeface="Times New Roman"/>
                <a:ea typeface="Calibri"/>
              </a:rPr>
              <a:t>наративна</a:t>
            </a:r>
            <a:r>
              <a:rPr lang="uk-UA" dirty="0" smtClean="0">
                <a:latin typeface="Times New Roman"/>
                <a:ea typeface="Calibri"/>
              </a:rPr>
              <a:t> структура.</a:t>
            </a:r>
          </a:p>
          <a:p>
            <a:pPr lvl="0"/>
            <a:r>
              <a:rPr lang="uk-UA" dirty="0" smtClean="0">
                <a:latin typeface="Times New Roman"/>
                <a:ea typeface="Calibri"/>
              </a:rPr>
              <a:t> </a:t>
            </a:r>
            <a:r>
              <a:rPr lang="uk-UA" dirty="0" err="1" smtClean="0">
                <a:latin typeface="Times New Roman"/>
                <a:ea typeface="Calibri"/>
              </a:rPr>
              <a:t>Інтенційність</a:t>
            </a:r>
            <a:r>
              <a:rPr lang="uk-UA" dirty="0" smtClean="0">
                <a:latin typeface="Times New Roman"/>
                <a:ea typeface="Calibri"/>
              </a:rPr>
              <a:t> автор як основа цілісності твору. </a:t>
            </a:r>
            <a:r>
              <a:rPr lang="uk-UA" dirty="0" err="1" smtClean="0">
                <a:latin typeface="Times New Roman"/>
                <a:ea typeface="Calibri"/>
              </a:rPr>
              <a:t>Гетеродієгетичний</a:t>
            </a:r>
            <a:r>
              <a:rPr lang="uk-UA" dirty="0" smtClean="0">
                <a:latin typeface="Times New Roman"/>
                <a:ea typeface="Calibri"/>
              </a:rPr>
              <a:t> та </a:t>
            </a:r>
            <a:r>
              <a:rPr lang="uk-UA" dirty="0" err="1" smtClean="0">
                <a:latin typeface="Times New Roman"/>
                <a:ea typeface="Calibri"/>
              </a:rPr>
              <a:t>гомодієгетичний</a:t>
            </a:r>
            <a:r>
              <a:rPr lang="uk-UA" dirty="0" smtClean="0">
                <a:latin typeface="Times New Roman"/>
                <a:ea typeface="Calibri"/>
              </a:rPr>
              <a:t> </a:t>
            </a:r>
            <a:r>
              <a:rPr lang="uk-UA" dirty="0" err="1" smtClean="0">
                <a:latin typeface="Times New Roman"/>
                <a:ea typeface="Calibri"/>
              </a:rPr>
              <a:t>наратор</a:t>
            </a:r>
            <a:r>
              <a:rPr lang="uk-UA" dirty="0" smtClean="0">
                <a:latin typeface="Times New Roman"/>
                <a:ea typeface="Calibri"/>
              </a:rPr>
              <a:t>. </a:t>
            </a:r>
          </a:p>
          <a:p>
            <a:pPr lvl="0"/>
            <a:r>
              <a:rPr lang="uk-UA" dirty="0" smtClean="0">
                <a:latin typeface="Times New Roman"/>
                <a:ea typeface="Calibri"/>
              </a:rPr>
              <a:t>Персонаж та герой: диференційні ознаки та їх функціональні можливості в різних типах </a:t>
            </a:r>
            <a:r>
              <a:rPr lang="uk-UA" dirty="0" err="1" smtClean="0">
                <a:latin typeface="Times New Roman"/>
                <a:ea typeface="Calibri"/>
              </a:rPr>
              <a:t>наративних</a:t>
            </a:r>
            <a:r>
              <a:rPr lang="uk-UA" dirty="0" smtClean="0">
                <a:latin typeface="Times New Roman"/>
                <a:ea typeface="Calibri"/>
              </a:rPr>
              <a:t> структур</a:t>
            </a:r>
            <a:r>
              <a:rPr lang="uk-UA" dirty="0" smtClean="0">
                <a:latin typeface="Times New Roman"/>
                <a:ea typeface="Calibri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err="1" smtClean="0"/>
              <a:t>Наративний</a:t>
            </a:r>
            <a:r>
              <a:rPr lang="uk-UA" b="1" dirty="0" smtClean="0"/>
              <a:t> дискурс «Повісті </a:t>
            </a:r>
            <a:r>
              <a:rPr lang="uk-UA" b="1" dirty="0" err="1" smtClean="0"/>
              <a:t>врем’яних</a:t>
            </a:r>
            <a:r>
              <a:rPr lang="uk-UA" b="1" dirty="0" smtClean="0"/>
              <a:t> літ»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uk-UA" dirty="0" err="1" smtClean="0"/>
              <a:t>Наративні</a:t>
            </a:r>
            <a:r>
              <a:rPr lang="uk-UA" dirty="0" smtClean="0"/>
              <a:t> особливості літописного тексту. </a:t>
            </a:r>
            <a:endParaRPr lang="uk-UA" dirty="0" smtClean="0"/>
          </a:p>
          <a:p>
            <a:pPr lvl="0">
              <a:buNone/>
            </a:pPr>
            <a:r>
              <a:rPr lang="uk-UA" dirty="0" smtClean="0"/>
              <a:t>Проблема </a:t>
            </a:r>
            <a:r>
              <a:rPr lang="uk-UA" dirty="0" smtClean="0"/>
              <a:t>авторства «Повісті </a:t>
            </a:r>
            <a:r>
              <a:rPr lang="uk-UA" dirty="0" err="1" smtClean="0"/>
              <a:t>врем’яних</a:t>
            </a:r>
            <a:r>
              <a:rPr lang="uk-UA" dirty="0" smtClean="0"/>
              <a:t> літ» крізь призму </a:t>
            </a:r>
            <a:r>
              <a:rPr lang="uk-UA" dirty="0" err="1" smtClean="0"/>
              <a:t>наратології</a:t>
            </a:r>
            <a:r>
              <a:rPr lang="uk-UA" dirty="0" smtClean="0"/>
              <a:t>. </a:t>
            </a:r>
            <a:endParaRPr lang="uk-UA" dirty="0" smtClean="0"/>
          </a:p>
          <a:p>
            <a:pPr lvl="0">
              <a:buNone/>
            </a:pPr>
            <a:r>
              <a:rPr lang="uk-UA" dirty="0" smtClean="0"/>
              <a:t>Оповідач </a:t>
            </a:r>
            <a:r>
              <a:rPr lang="uk-UA" dirty="0" smtClean="0"/>
              <a:t>у художньому світі літопису. </a:t>
            </a:r>
            <a:endParaRPr lang="uk-UA" dirty="0" smtClean="0"/>
          </a:p>
          <a:p>
            <a:pPr lvl="0">
              <a:buNone/>
            </a:pPr>
            <a:r>
              <a:rPr lang="uk-UA" dirty="0" smtClean="0"/>
              <a:t>Літописний </a:t>
            </a:r>
            <a:r>
              <a:rPr lang="uk-UA" dirty="0" smtClean="0"/>
              <a:t>хронотоп як </a:t>
            </a:r>
            <a:r>
              <a:rPr lang="uk-UA" dirty="0" err="1" smtClean="0"/>
              <a:t>наративна</a:t>
            </a:r>
            <a:r>
              <a:rPr lang="uk-UA" dirty="0" smtClean="0"/>
              <a:t> категорія. </a:t>
            </a:r>
            <a:endParaRPr lang="uk-UA" dirty="0" smtClean="0"/>
          </a:p>
          <a:p>
            <a:pPr lvl="0">
              <a:buNone/>
            </a:pPr>
            <a:r>
              <a:rPr lang="uk-UA" dirty="0" smtClean="0"/>
              <a:t>Структурування </a:t>
            </a:r>
            <a:r>
              <a:rPr lang="uk-UA" dirty="0" err="1" smtClean="0"/>
              <a:t>оповідності</a:t>
            </a:r>
            <a:r>
              <a:rPr lang="uk-UA" dirty="0" smtClean="0"/>
              <a:t> у «Повісті </a:t>
            </a:r>
            <a:r>
              <a:rPr lang="uk-UA" dirty="0" err="1" smtClean="0"/>
              <a:t>врем’яних</a:t>
            </a:r>
            <a:r>
              <a:rPr lang="uk-UA" dirty="0" smtClean="0"/>
              <a:t> літ».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1" dirty="0" err="1" smtClean="0"/>
              <a:t>Наративні</a:t>
            </a:r>
            <a:r>
              <a:rPr lang="uk-UA" b="1" dirty="0" smtClean="0"/>
              <a:t> особливості «Слова о полку </a:t>
            </a:r>
            <a:r>
              <a:rPr lang="uk-UA" b="1" dirty="0" err="1" smtClean="0"/>
              <a:t>Ігоревім</a:t>
            </a:r>
            <a:r>
              <a:rPr lang="uk-UA" b="1" dirty="0" smtClean="0"/>
              <a:t>…»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Діалогізм</a:t>
            </a:r>
            <a:r>
              <a:rPr lang="uk-UA" dirty="0" smtClean="0"/>
              <a:t> і поліфонія в орнаментальному стилі давньої української літератури. </a:t>
            </a:r>
            <a:endParaRPr lang="uk-UA" dirty="0" smtClean="0"/>
          </a:p>
          <a:p>
            <a:r>
              <a:rPr lang="uk-UA" dirty="0" smtClean="0"/>
              <a:t>Авторський </a:t>
            </a:r>
            <a:r>
              <a:rPr lang="uk-UA" dirty="0" smtClean="0"/>
              <a:t>і персонаж ний дискурс у «Слові о полку </a:t>
            </a:r>
            <a:r>
              <a:rPr lang="uk-UA" dirty="0" err="1" smtClean="0"/>
              <a:t>Ігоревім</a:t>
            </a:r>
            <a:r>
              <a:rPr lang="uk-UA" dirty="0" smtClean="0"/>
              <a:t>…». </a:t>
            </a:r>
            <a:endParaRPr lang="uk-UA" dirty="0" smtClean="0"/>
          </a:p>
          <a:p>
            <a:r>
              <a:rPr lang="uk-UA" dirty="0" smtClean="0"/>
              <a:t>Специфіка </a:t>
            </a:r>
            <a:r>
              <a:rPr lang="uk-UA" dirty="0" smtClean="0"/>
              <a:t>обрамлення</a:t>
            </a:r>
            <a:r>
              <a:rPr lang="uk-UA" dirty="0" smtClean="0"/>
              <a:t>.</a:t>
            </a:r>
          </a:p>
          <a:p>
            <a:r>
              <a:rPr lang="uk-UA" dirty="0" smtClean="0"/>
              <a:t> </a:t>
            </a:r>
            <a:r>
              <a:rPr lang="uk-UA" dirty="0" smtClean="0"/>
              <a:t>Композиційне й семантичне значення </a:t>
            </a:r>
            <a:r>
              <a:rPr lang="uk-UA" dirty="0" err="1" smtClean="0"/>
              <a:t>аналепсисів</a:t>
            </a:r>
            <a:r>
              <a:rPr lang="uk-UA" dirty="0" smtClean="0"/>
              <a:t> і </a:t>
            </a:r>
            <a:r>
              <a:rPr lang="uk-UA" dirty="0" err="1" smtClean="0"/>
              <a:t>пролепсисів</a:t>
            </a:r>
            <a:r>
              <a:rPr lang="uk-UA" dirty="0" smtClean="0"/>
              <a:t> у художній структурі «Слова о полку </a:t>
            </a:r>
            <a:r>
              <a:rPr lang="uk-UA" dirty="0" err="1" smtClean="0"/>
              <a:t>Ігоревім</a:t>
            </a:r>
            <a:r>
              <a:rPr lang="uk-UA" dirty="0" smtClean="0"/>
              <a:t>…».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 smtClean="0"/>
              <a:t>Іронічний </a:t>
            </a:r>
            <a:r>
              <a:rPr lang="uk-UA" sz="3600" b="1" dirty="0" err="1" smtClean="0"/>
              <a:t>наратив</a:t>
            </a:r>
            <a:r>
              <a:rPr lang="uk-UA" sz="3600" b="1" dirty="0" smtClean="0"/>
              <a:t> у класичній українській літературі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Іронічний </a:t>
            </a:r>
            <a:r>
              <a:rPr lang="uk-UA" dirty="0" err="1" smtClean="0"/>
              <a:t>наратив</a:t>
            </a:r>
            <a:r>
              <a:rPr lang="uk-UA" dirty="0" smtClean="0"/>
              <a:t>: способи створення та критична спрямованість. </a:t>
            </a:r>
            <a:endParaRPr lang="uk-UA" dirty="0" smtClean="0"/>
          </a:p>
          <a:p>
            <a:pPr lvl="0"/>
            <a:r>
              <a:rPr lang="uk-UA" dirty="0" err="1" smtClean="0"/>
              <a:t>Наративні</a:t>
            </a:r>
            <a:r>
              <a:rPr lang="uk-UA" dirty="0" smtClean="0"/>
              <a:t> </a:t>
            </a:r>
            <a:r>
              <a:rPr lang="uk-UA" dirty="0" smtClean="0"/>
              <a:t>особливості «Енеїди» І. Котляревського. </a:t>
            </a:r>
            <a:endParaRPr lang="uk-UA" dirty="0" smtClean="0"/>
          </a:p>
          <a:p>
            <a:pPr lvl="0"/>
            <a:r>
              <a:rPr lang="uk-UA" dirty="0" smtClean="0"/>
              <a:t>Традиція </a:t>
            </a:r>
            <a:r>
              <a:rPr lang="uk-UA" dirty="0" smtClean="0"/>
              <a:t>іронічного </a:t>
            </a:r>
            <a:r>
              <a:rPr lang="uk-UA" dirty="0" err="1" smtClean="0"/>
              <a:t>наративу</a:t>
            </a:r>
            <a:r>
              <a:rPr lang="uk-UA" dirty="0" smtClean="0"/>
              <a:t> І. Котляревського в поемах Т. Шевченка періоду «</a:t>
            </a:r>
            <a:r>
              <a:rPr lang="uk-UA" dirty="0" err="1" smtClean="0"/>
              <a:t>тьох</a:t>
            </a:r>
            <a:r>
              <a:rPr lang="uk-UA" dirty="0" smtClean="0"/>
              <a:t> літ</a:t>
            </a:r>
            <a:r>
              <a:rPr lang="uk-UA" dirty="0" smtClean="0"/>
              <a:t>».</a:t>
            </a:r>
          </a:p>
          <a:p>
            <a:pPr lvl="0"/>
            <a:r>
              <a:rPr lang="uk-UA" dirty="0" smtClean="0"/>
              <a:t> </a:t>
            </a:r>
            <a:r>
              <a:rPr lang="uk-UA" dirty="0" smtClean="0"/>
              <a:t>Оповідна манера Г. </a:t>
            </a:r>
            <a:r>
              <a:rPr lang="uk-UA" dirty="0" err="1" smtClean="0"/>
              <a:t>Квітки-Основ’яненка</a:t>
            </a:r>
            <a:r>
              <a:rPr lang="uk-UA" dirty="0" smtClean="0"/>
              <a:t>. </a:t>
            </a:r>
            <a:endParaRPr lang="uk-UA" dirty="0" smtClean="0"/>
          </a:p>
          <a:p>
            <a:pPr lvl="0"/>
            <a:r>
              <a:rPr lang="uk-UA" dirty="0" smtClean="0"/>
              <a:t>Ілюзія </a:t>
            </a:r>
            <a:r>
              <a:rPr lang="uk-UA" dirty="0" smtClean="0"/>
              <a:t>усної розмови: функції </a:t>
            </a:r>
            <a:r>
              <a:rPr lang="uk-UA" dirty="0" err="1" smtClean="0"/>
              <a:t>наратора</a:t>
            </a:r>
            <a:r>
              <a:rPr lang="uk-UA" dirty="0" smtClean="0"/>
              <a:t>, роль </a:t>
            </a:r>
            <a:r>
              <a:rPr lang="uk-UA" dirty="0" err="1" smtClean="0"/>
              <a:t>інтрадієгетичного</a:t>
            </a:r>
            <a:r>
              <a:rPr lang="uk-UA" dirty="0" smtClean="0"/>
              <a:t> оповідача, іронічний </a:t>
            </a:r>
            <a:r>
              <a:rPr lang="uk-UA" dirty="0" err="1" smtClean="0"/>
              <a:t>наратив</a:t>
            </a:r>
            <a:r>
              <a:rPr lang="uk-UA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err="1" smtClean="0"/>
              <a:t>Наративні</a:t>
            </a:r>
            <a:r>
              <a:rPr lang="uk-UA" b="1" dirty="0" smtClean="0"/>
              <a:t> стратегії поем Т.Шевченка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Функції </a:t>
            </a:r>
            <a:r>
              <a:rPr lang="uk-UA" dirty="0" err="1" smtClean="0"/>
              <a:t>наратора</a:t>
            </a:r>
            <a:r>
              <a:rPr lang="uk-UA" dirty="0" smtClean="0"/>
              <a:t> в поемах Т.Шевченка. </a:t>
            </a:r>
            <a:endParaRPr lang="uk-UA" dirty="0" smtClean="0"/>
          </a:p>
          <a:p>
            <a:r>
              <a:rPr lang="uk-UA" dirty="0" smtClean="0"/>
              <a:t>Внутрішня </a:t>
            </a:r>
            <a:r>
              <a:rPr lang="uk-UA" dirty="0" smtClean="0"/>
              <a:t>композиція в поемах Т.Шевченка</a:t>
            </a:r>
            <a:r>
              <a:rPr lang="uk-UA" dirty="0" smtClean="0"/>
              <a:t>.</a:t>
            </a:r>
          </a:p>
          <a:p>
            <a:r>
              <a:rPr lang="uk-UA" dirty="0" smtClean="0"/>
              <a:t> </a:t>
            </a:r>
            <a:r>
              <a:rPr lang="uk-UA" dirty="0" smtClean="0"/>
              <a:t>Лірична манера розповіді. </a:t>
            </a:r>
            <a:endParaRPr lang="uk-UA" dirty="0" smtClean="0"/>
          </a:p>
          <a:p>
            <a:r>
              <a:rPr lang="uk-UA" dirty="0" smtClean="0"/>
              <a:t>Автор </a:t>
            </a:r>
            <a:r>
              <a:rPr lang="uk-UA" dirty="0" smtClean="0"/>
              <a:t>і персонаж. </a:t>
            </a:r>
            <a:endParaRPr lang="uk-UA" dirty="0" smtClean="0"/>
          </a:p>
          <a:p>
            <a:r>
              <a:rPr lang="uk-UA" dirty="0" smtClean="0"/>
              <a:t>Драматизація </a:t>
            </a:r>
            <a:r>
              <a:rPr lang="uk-UA" dirty="0" smtClean="0"/>
              <a:t>ліро-епосу</a:t>
            </a:r>
            <a:r>
              <a:rPr lang="uk-UA" dirty="0" smtClean="0"/>
              <a:t>.</a:t>
            </a:r>
          </a:p>
          <a:p>
            <a:r>
              <a:rPr lang="uk-UA" dirty="0" smtClean="0"/>
              <a:t> </a:t>
            </a:r>
            <a:r>
              <a:rPr lang="uk-UA" dirty="0" err="1" smtClean="0"/>
              <a:t>Діалогізм</a:t>
            </a:r>
            <a:r>
              <a:rPr lang="uk-UA" dirty="0" smtClean="0"/>
              <a:t> і поліфонія, </a:t>
            </a:r>
            <a:r>
              <a:rPr lang="uk-UA" dirty="0" err="1" smtClean="0"/>
              <a:t>мімезис</a:t>
            </a:r>
            <a:r>
              <a:rPr lang="uk-UA" dirty="0" smtClean="0"/>
              <a:t> і цитований дискурс у поемі Т.Шевченка «Великий льох</a:t>
            </a:r>
            <a:r>
              <a:rPr lang="uk-UA" dirty="0" smtClean="0"/>
              <a:t>».  </a:t>
            </a:r>
          </a:p>
          <a:p>
            <a:r>
              <a:rPr lang="uk-UA" dirty="0" err="1" smtClean="0"/>
              <a:t>Наративні</a:t>
            </a:r>
            <a:r>
              <a:rPr lang="uk-UA" dirty="0" smtClean="0"/>
              <a:t> </a:t>
            </a:r>
            <a:r>
              <a:rPr lang="uk-UA" dirty="0" smtClean="0"/>
              <a:t>особливості поеми Т.Шевченка «Катерина»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600" b="1" dirty="0" err="1" smtClean="0"/>
              <a:t>Наративна</a:t>
            </a:r>
            <a:r>
              <a:rPr lang="uk-UA" sz="3600" b="1" dirty="0" smtClean="0"/>
              <a:t> структура малої прози в українській </a:t>
            </a:r>
            <a:r>
              <a:rPr lang="uk-UA" sz="3600" b="1" dirty="0" smtClean="0"/>
              <a:t>літературі</a:t>
            </a:r>
            <a:br>
              <a:rPr lang="uk-UA" sz="3600" b="1" dirty="0" smtClean="0"/>
            </a:br>
            <a:r>
              <a:rPr lang="uk-UA" sz="3600" b="1" dirty="0" smtClean="0"/>
              <a:t> </a:t>
            </a:r>
            <a:r>
              <a:rPr lang="uk-UA" sz="3600" b="1" dirty="0" smtClean="0"/>
              <a:t>кінця ХІХ – початку ХХ ст.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err="1" smtClean="0"/>
              <a:t>Наративні</a:t>
            </a:r>
            <a:r>
              <a:rPr lang="uk-UA" dirty="0" smtClean="0"/>
              <a:t> особливості оповідань Т. </a:t>
            </a:r>
            <a:r>
              <a:rPr lang="uk-UA" dirty="0" err="1" smtClean="0"/>
              <a:t>Бордуляка</a:t>
            </a:r>
            <a:r>
              <a:rPr lang="uk-UA" dirty="0" smtClean="0"/>
              <a:t> «Мати», «Дід Макар», «Гаврило Чорній». </a:t>
            </a:r>
            <a:endParaRPr lang="uk-UA" dirty="0" smtClean="0"/>
          </a:p>
          <a:p>
            <a:r>
              <a:rPr lang="uk-UA" dirty="0" err="1" smtClean="0"/>
              <a:t>Наративні</a:t>
            </a:r>
            <a:r>
              <a:rPr lang="uk-UA" dirty="0" smtClean="0"/>
              <a:t> </a:t>
            </a:r>
            <a:r>
              <a:rPr lang="uk-UA" dirty="0" smtClean="0"/>
              <a:t>моделі оповідань А. Тесленка «За </a:t>
            </a:r>
            <a:r>
              <a:rPr lang="uk-UA" dirty="0" err="1" smtClean="0"/>
              <a:t>пашпортом</a:t>
            </a:r>
            <a:r>
              <a:rPr lang="uk-UA" dirty="0" smtClean="0"/>
              <a:t>», «У городі», «Любов до ближнього», «Дід Омелько</a:t>
            </a:r>
            <a:r>
              <a:rPr lang="uk-UA" dirty="0" smtClean="0"/>
              <a:t>».</a:t>
            </a:r>
          </a:p>
          <a:p>
            <a:r>
              <a:rPr lang="uk-UA" dirty="0" smtClean="0"/>
              <a:t> </a:t>
            </a:r>
            <a:r>
              <a:rPr lang="uk-UA" dirty="0" smtClean="0"/>
              <a:t>Різні типи </a:t>
            </a:r>
            <a:r>
              <a:rPr lang="uk-UA" dirty="0" err="1" smtClean="0"/>
              <a:t>нараторів</a:t>
            </a:r>
            <a:r>
              <a:rPr lang="uk-UA" dirty="0" smtClean="0"/>
              <a:t> в оповіданнях О. Маковея «Нові часи», «Стара мадярка», «Як я продавав свої новели». </a:t>
            </a:r>
            <a:endParaRPr lang="uk-UA" dirty="0" smtClean="0"/>
          </a:p>
          <a:p>
            <a:r>
              <a:rPr lang="uk-UA" dirty="0" smtClean="0"/>
              <a:t>Мала </a:t>
            </a:r>
            <a:r>
              <a:rPr lang="uk-UA" dirty="0" smtClean="0"/>
              <a:t>проза О. Кобилянської: </a:t>
            </a:r>
            <a:r>
              <a:rPr lang="uk-UA" dirty="0" err="1" smtClean="0"/>
              <a:t>наративна</a:t>
            </a:r>
            <a:r>
              <a:rPr lang="uk-UA" dirty="0" smtClean="0"/>
              <a:t> парадигма («Банк </a:t>
            </a:r>
            <a:r>
              <a:rPr lang="uk-UA" dirty="0" err="1" smtClean="0"/>
              <a:t>рустикальний</a:t>
            </a:r>
            <a:r>
              <a:rPr lang="uk-UA" dirty="0" smtClean="0"/>
              <a:t>», «Він і вона», «Жебрачка</a:t>
            </a:r>
            <a:r>
              <a:rPr lang="uk-UA" dirty="0" smtClean="0"/>
              <a:t>»).</a:t>
            </a:r>
          </a:p>
          <a:p>
            <a:r>
              <a:rPr lang="uk-UA" dirty="0" smtClean="0"/>
              <a:t> </a:t>
            </a:r>
            <a:r>
              <a:rPr lang="uk-UA" dirty="0" err="1" smtClean="0"/>
              <a:t>Наративні</a:t>
            </a:r>
            <a:r>
              <a:rPr lang="uk-UA" dirty="0" smtClean="0"/>
              <a:t> структури оповідань М. Коцюбинського «Посол від чорного царя», «По-людському», «Лялечка», «На камені», «Відьма», «</a:t>
            </a:r>
            <a:r>
              <a:rPr lang="uk-UA" dirty="0" err="1" smtClean="0"/>
              <a:t>Persona</a:t>
            </a:r>
            <a:r>
              <a:rPr lang="uk-UA" dirty="0" smtClean="0"/>
              <a:t> </a:t>
            </a:r>
            <a:r>
              <a:rPr lang="uk-UA" dirty="0" err="1" smtClean="0"/>
              <a:t>grata</a:t>
            </a:r>
            <a:r>
              <a:rPr lang="uk-UA" dirty="0" smtClean="0"/>
              <a:t>», «Цвіт яблуні», Невідомий». </a:t>
            </a:r>
            <a:endParaRPr lang="uk-UA" dirty="0" smtClean="0"/>
          </a:p>
          <a:p>
            <a:r>
              <a:rPr lang="uk-UA" dirty="0" err="1" smtClean="0"/>
              <a:t>Гетеродієгетичний</a:t>
            </a:r>
            <a:r>
              <a:rPr lang="uk-UA" dirty="0" smtClean="0"/>
              <a:t> </a:t>
            </a:r>
            <a:r>
              <a:rPr lang="uk-UA" dirty="0" err="1" smtClean="0"/>
              <a:t>наратор</a:t>
            </a:r>
            <a:r>
              <a:rPr lang="uk-UA" dirty="0" smtClean="0"/>
              <a:t> в оповіданнях В. Стефаника «Синя книжечка», «Лесева фамілія», «Осінь», «Новина», «Стратився» та ін.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powerpointbase.com-829</Template>
  <TotalTime>39</TotalTime>
  <Words>436</Words>
  <Application>Microsoft Office PowerPoint</Application>
  <PresentationFormat>Экран (4:3)</PresentationFormat>
  <Paragraphs>123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Наративний дискурс української літератури</vt:lpstr>
      <vt:lpstr>Змістовий модуль 1. Наративні стратегії в українській літературі ХІ-ХІХ століть</vt:lpstr>
      <vt:lpstr>Наратологія як метод літературознавства</vt:lpstr>
      <vt:lpstr>Типи реалізації дискурсів наратора  і персонажа в тексті</vt:lpstr>
      <vt:lpstr>Наративний дискурс «Повісті врем’яних літ»</vt:lpstr>
      <vt:lpstr>Наративні особливості «Слова о полку Ігоревім…»</vt:lpstr>
      <vt:lpstr>Іронічний наратив у класичній українській літературі</vt:lpstr>
      <vt:lpstr>Наративні стратегії поем Т.Шевченка</vt:lpstr>
      <vt:lpstr>Наративна структура малої прози в українській літературі  кінця ХІХ – початку ХХ ст.</vt:lpstr>
      <vt:lpstr>Наративні структури в українській авангардній прозі</vt:lpstr>
      <vt:lpstr>Авторські інтенції та наративні стратегії прози В. Винниченка</vt:lpstr>
      <vt:lpstr>Наративна парадигма прози М. Хвильового</vt:lpstr>
      <vt:lpstr>Наративний дискурс мистецького українського руху</vt:lpstr>
      <vt:lpstr>Наративні структури української історичної прози</vt:lpstr>
      <vt:lpstr>Наратив української малої прози 80-90-х рр. ХХ ст.</vt:lpstr>
      <vt:lpstr>Наративний дискурс української «жіночої» прози межі ХХ-ХХІ століть</vt:lpstr>
      <vt:lpstr>Список рекомендованої літератури</vt:lpstr>
      <vt:lpstr>Список рекомендованої літератури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Графічний роман “Даогопак”</dc:title>
  <dc:creator>mr.Brwn</dc:creator>
  <cp:lastModifiedBy>Gateway</cp:lastModifiedBy>
  <cp:revision>8</cp:revision>
  <dcterms:created xsi:type="dcterms:W3CDTF">2020-03-17T11:06:52Z</dcterms:created>
  <dcterms:modified xsi:type="dcterms:W3CDTF">2020-05-20T19:23:47Z</dcterms:modified>
</cp:coreProperties>
</file>